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906000" cy="6858000" type="A4"/>
  <p:notesSz cx="6807200" cy="9939338"/>
  <p:embeddedFontLst>
    <p:embeddedFont>
      <p:font typeface="Malgun Gothic" panose="020B0503020000020004" pitchFamily="50" charset="-127"/>
      <p:regular r:id="rId34"/>
      <p:bold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pos="6091">
          <p15:clr>
            <a:srgbClr val="A4A3A4"/>
          </p15:clr>
        </p15:guide>
        <p15:guide id="4" pos="149">
          <p15:clr>
            <a:srgbClr val="A4A3A4"/>
          </p15:clr>
        </p15:guide>
        <p15:guide id="5" orient="horz" pos="142">
          <p15:clr>
            <a:srgbClr val="A4A3A4"/>
          </p15:clr>
        </p15:guide>
        <p15:guide id="6" orient="horz" pos="504">
          <p15:clr>
            <a:srgbClr val="A4A3A4"/>
          </p15:clr>
        </p15:guide>
        <p15:guide id="7" pos="4458">
          <p15:clr>
            <a:srgbClr val="A4A3A4"/>
          </p15:clr>
        </p15:guide>
        <p15:guide id="8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FvRMBUZQ7yNOr2yW+g13eGEnW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C5345-3420-4038-AF4C-5E186A438349}">
  <a:tblStyle styleId="{47DC5345-3420-4038-AF4C-5E186A438349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710FB-0492-4AB0-9888-0B84FB07C4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02" y="51"/>
      </p:cViewPr>
      <p:guideLst>
        <p:guide orient="horz"/>
        <p:guide orient="horz" pos="4156"/>
        <p:guide pos="6091"/>
        <p:guide pos="149"/>
        <p:guide orient="horz" pos="142"/>
        <p:guide orient="horz" pos="504"/>
        <p:guide pos="4458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0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4750" y="745425"/>
            <a:ext cx="4538350" cy="3727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700" y="4721175"/>
            <a:ext cx="5445750" cy="447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0700" y="4721175"/>
            <a:ext cx="5445750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80038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b719172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36b71917271_1_24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6b71917271_1_24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b7191727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6b71917271_1_30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6b71917271_1_30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b71917271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36b71917271_1_12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6b71917271_1_12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7191727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36b71917271_1_3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6b71917271_1_3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b7191727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36b71917271_1_42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6b71917271_1_42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b7191727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6b71917271_1_48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6b71917271_1_48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b7191727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36b71917271_1_54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6b71917271_1_54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b7191727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6b71917271_1_60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6b71917271_1_60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b7191727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6b71917271_1_113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6b71917271_1_113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b7191727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36b71917271_1_120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6b71917271_1_120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0700" y="4721175"/>
            <a:ext cx="5445750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34750" y="745425"/>
            <a:ext cx="4538350" cy="3727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b71917271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6b71917271_1_132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6b71917271_1_132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b71917271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36b71917271_1_138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6b71917271_1_138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b71917271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36b71917271_1_144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6b71917271_1_144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b71917271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6b71917271_1_150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6b71917271_1_150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b71917271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36b71917271_1_15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6b71917271_1_15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b71917271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36b71917271_1_162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6b71917271_1_162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b7191727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36b71917271_1_192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6b71917271_1_192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b71917271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36b71917271_1_204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6b71917271_1_204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d1d5bcc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6d1d5bcc40_0_2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6d1d5bcc40_0_2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396" cy="44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8940" cy="49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:notes"/>
          <p:cNvSpPr txBox="1">
            <a:spLocks noGrp="1"/>
          </p:cNvSpPr>
          <p:nvPr>
            <p:ph type="body" idx="1"/>
          </p:nvPr>
        </p:nvSpPr>
        <p:spPr>
          <a:xfrm>
            <a:off x="680700" y="4721175"/>
            <a:ext cx="5445750" cy="447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34750" y="745425"/>
            <a:ext cx="4538350" cy="3727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396" cy="44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8940" cy="49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4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396" cy="447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8940" cy="49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6b7191727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36b71917271_1_73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36b71917271_1_73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b7191727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6b71917271_1_0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36b71917271_1_0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b7191727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36b71917271_1_6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36b71917271_1_6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b7191727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36b71917271_1_12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36b71917271_1_12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b719172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36b71917271_1_18:notes"/>
          <p:cNvSpPr txBox="1">
            <a:spLocks noGrp="1"/>
          </p:cNvSpPr>
          <p:nvPr>
            <p:ph type="body" idx="1"/>
          </p:nvPr>
        </p:nvSpPr>
        <p:spPr>
          <a:xfrm>
            <a:off x="680407" y="4721748"/>
            <a:ext cx="54465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6b71917271_1_18:notes"/>
          <p:cNvSpPr txBox="1">
            <a:spLocks noGrp="1"/>
          </p:cNvSpPr>
          <p:nvPr>
            <p:ph type="sldNum" idx="12"/>
          </p:nvPr>
        </p:nvSpPr>
        <p:spPr>
          <a:xfrm>
            <a:off x="3856674" y="9440308"/>
            <a:ext cx="2949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25" tIns="45500" rIns="91025" bIns="45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">
  <p:cSld name="본문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페이지">
  <p:cSld name="빈 페이지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/>
        </p:nvSpPr>
        <p:spPr>
          <a:xfrm>
            <a:off x="3619024" y="6599931"/>
            <a:ext cx="2667953" cy="16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fld id="{00000000-1234-1234-1234-123412341234}" type="slidenum">
              <a:rPr lang="ko-KR" sz="9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sz="900" b="0" i="0" u="none" strike="noStrike" cap="none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" name="Google Shape;7;p9" descr="C:\Users\07824\Desktop\작업중\SK로고\첨부2 합병회사 CI\SK주식회사_C&amp;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0751" y="6500233"/>
            <a:ext cx="555192" cy="2848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9"/>
          <p:cNvSpPr/>
          <p:nvPr/>
        </p:nvSpPr>
        <p:spPr>
          <a:xfrm>
            <a:off x="452438" y="6516660"/>
            <a:ext cx="684000" cy="252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고객사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857375" y="1243013"/>
            <a:ext cx="6191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algun Gothic"/>
              <a:buNone/>
            </a:pPr>
            <a:r>
              <a:rPr lang="ko-KR" sz="3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UI정의서</a:t>
            </a:r>
            <a:endParaRPr sz="32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857375" y="5746750"/>
            <a:ext cx="6191250" cy="70643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580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mbria"/>
              <a:buNone/>
            </a:pPr>
            <a:r>
              <a:rPr lang="ko-KR" sz="14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Copyright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mbria"/>
              <a:buNone/>
            </a:pPr>
            <a:r>
              <a:rPr lang="ko-KR" sz="11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고객사의 사전 승인 없이 내용의 전부 또는 일부에 대한 </a:t>
            </a:r>
            <a:endParaRPr sz="1100" b="0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mbria"/>
              <a:buNone/>
            </a:pPr>
            <a:r>
              <a:rPr lang="ko-KR" sz="11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복사, 전재, 배포, 사용 등을 금합니다.</a:t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2474913" y="4110990"/>
            <a:ext cx="49561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mbria"/>
              <a:buNone/>
            </a:pPr>
            <a:r>
              <a:rPr lang="ko-KR" sz="14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202</a:t>
            </a:r>
            <a:r>
              <a:rPr lang="ko-KR" b="1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5</a:t>
            </a:r>
            <a:r>
              <a:rPr lang="ko-KR" sz="14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ko-KR" b="1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07</a:t>
            </a:r>
            <a:r>
              <a:rPr lang="ko-KR" sz="14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-</a:t>
            </a:r>
            <a:r>
              <a:rPr lang="ko-KR" b="1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04</a:t>
            </a:r>
            <a:endParaRPr sz="1400" b="1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" name="Google Shape;19;p1" descr="D:\모스트비주얼\PD작업\첨부2 합병회사 CI\SK주식회사_C&amp;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0116" y="5146400"/>
            <a:ext cx="745770" cy="3826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Google Shape;20;p1"/>
          <p:cNvGraphicFramePr/>
          <p:nvPr>
            <p:extLst>
              <p:ext uri="{D42A27DB-BD31-4B8C-83A1-F6EECF244321}">
                <p14:modId xmlns:p14="http://schemas.microsoft.com/office/powerpoint/2010/main" val="503514317"/>
              </p:ext>
            </p:extLst>
          </p:nvPr>
        </p:nvGraphicFramePr>
        <p:xfrm>
          <a:off x="1856656" y="2435225"/>
          <a:ext cx="6192675" cy="115215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8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400"/>
                        <a:buFont typeface="Cambria"/>
                        <a:buNone/>
                      </a:pPr>
                      <a:r>
                        <a:rPr lang="ko-KR" sz="14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프로젝트 명</a:t>
                      </a:r>
                      <a:endParaRPr/>
                    </a:p>
                  </a:txBody>
                  <a:tcPr marL="91450" marR="91450" marT="45675" marB="45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400"/>
                        <a:buFont typeface="Cambria"/>
                        <a:buNone/>
                      </a:pPr>
                      <a:r>
                        <a:rPr lang="ko-KR" dirty="0">
                          <a:solidFill>
                            <a:srgbClr val="262626"/>
                          </a:solidFill>
                        </a:rPr>
                        <a:t>{</a:t>
                      </a:r>
                      <a:r>
                        <a:rPr lang="en-US" altLang="ko-KR" dirty="0">
                          <a:solidFill>
                            <a:srgbClr val="262626"/>
                          </a:solidFill>
                        </a:rPr>
                        <a:t>AI </a:t>
                      </a:r>
                      <a:r>
                        <a:rPr lang="ko-KR" altLang="en-US" dirty="0">
                          <a:solidFill>
                            <a:srgbClr val="262626"/>
                          </a:solidFill>
                        </a:rPr>
                        <a:t>기반 성과 평가 시스템</a:t>
                      </a:r>
                      <a:r>
                        <a:rPr lang="ko-KR" sz="1400" b="1" i="0" u="none" strike="noStrike" cap="none" dirty="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300"/>
                        <a:buFont typeface="Cambria"/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업무</a:t>
                      </a:r>
                      <a:endParaRPr/>
                    </a:p>
                  </a:txBody>
                  <a:tcPr marL="91450" marR="91450" marT="45675" marB="45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>
                          <a:solidFill>
                            <a:srgbClr val="262626"/>
                          </a:solidFill>
                        </a:rPr>
                        <a:t>{</a:t>
                      </a:r>
                      <a:r>
                        <a:rPr lang="en-US" altLang="ko-KR" sz="1300" b="1" dirty="0">
                          <a:solidFill>
                            <a:srgbClr val="262626"/>
                          </a:solidFill>
                        </a:rPr>
                        <a:t>AI </a:t>
                      </a:r>
                      <a:r>
                        <a:rPr lang="ko-KR" altLang="en-US" sz="1300" b="1">
                          <a:solidFill>
                            <a:srgbClr val="262626"/>
                          </a:solidFill>
                        </a:rPr>
                        <a:t>기반 성과 평가 시스템 </a:t>
                      </a:r>
                      <a:r>
                        <a:rPr lang="ko-KR" sz="1300" b="1">
                          <a:solidFill>
                            <a:srgbClr val="262626"/>
                          </a:solidFill>
                        </a:rPr>
                        <a:t>개발 </a:t>
                      </a:r>
                      <a:r>
                        <a:rPr lang="ko-KR" sz="1300" b="1" i="0" u="none" strike="noStrike" cap="none" dirty="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}</a:t>
                      </a:r>
                      <a:endParaRPr sz="1300" b="1" u="none" strike="noStrike" cap="none" dirty="0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675" marB="4567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300"/>
                        <a:buFont typeface="Cambria"/>
                        <a:buNone/>
                      </a:pPr>
                      <a:r>
                        <a:rPr lang="ko-KR" sz="13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Version</a:t>
                      </a:r>
                      <a:endParaRPr sz="1300" b="1" i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675" marB="45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u="none" strike="noStrike" cap="none" dirty="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1.0</a:t>
                      </a:r>
                      <a:endParaRPr sz="1300" b="1" u="none" strike="noStrike" cap="none" dirty="0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675" marB="4567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71917271_1_24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개인 KPI 리스트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00" name="Google Shape;100;g36b71917271_1_24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6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개인 KPI 리스트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목록 필터링 및 상세 정보 조회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KPI 펼쳐보기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UA-A-1117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KPI 대시보드 - 개인 KPI 리스트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2025–06-14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팀 KPI 달성에 필요한 Task를 누가 맡았는지와 담당별 달성 현황을 한 화면에서 파악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36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연도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KPI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KPI별 개인 KPI 리스트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담당 팀원의 목표/달성률 /비중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8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연도 선택 후 KPI 대시보드 접속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KPI 리스트에서 성과 지표 및 목표치 확인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 클릭 시 개인별 KPI 리스트와 담당자 정보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각 담당자의 목표, 달성률, 기여 비중 상세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필요 시 Drill-down으로 개인 KPI 상세화면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10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달성률, 비중 등 모든 수치는 정확하고 최신 데이터여야함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1" name="Google Shape;101;g36b71917271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6b71917271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29605"/>
            <a:ext cx="7072348" cy="400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b71917271_1_30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개인 KPI 리스트와 KPI 설명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09" name="Google Shape;109;g36b71917271_1_30"/>
          <p:cNvGraphicFramePr/>
          <p:nvPr/>
        </p:nvGraphicFramePr>
        <p:xfrm>
          <a:off x="239739" y="7239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8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6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2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팀의 KPI 리스트</a:t>
                      </a:r>
                      <a:endParaRPr sz="11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평가 입력 및 수정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UA-A-1118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개인 KPI 리스트와 KPI 설명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팀의 연도별 KPI 성과 목표 달성률을 실시간으로 모니터링할 수 있는 통합 관리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30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연도 선택 드롭다운(2024년)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 KPI 성과 목록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목표 상세 정보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평가 등급 테이블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개별 구성원 성과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5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9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시 기본 2024년도 데이터 조회 및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연도 드롭다운 선택 시 해당 연도 KPI 데이터 갱신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팀 KPI 확인하기 버튼 클릭 시 팀 전체 KPI 상세 화면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개인 KPI 필터보기 버튼 클릭 시 개별 구성원별 필터링 적용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각 KPI 항목 클릭 시 상세 성과 데이터 및 진행 현황 팝업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 실시간 데이터 업데이트를 통한 달성률 및 진행률 자동 갱신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5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30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 코멘트 초안은 업무 실적, 동료 평가 등을 종합하여 생성되어야 함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0" name="Google Shape;110;g36b71917271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6b71917271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19897"/>
            <a:ext cx="7121551" cy="403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b71917271_1_126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팀원용 KPI 대시보드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18" name="Google Shape;118;g36b71917271_1_126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KPI 및 개인 기여도 현황 조회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목표 및 개인 기여 현황 대시보드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확장형 섹션 또는 팝업을 제공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UA-A-1127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팀원용 KPI 대시보드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팀원이 자신이 속한 팀의 목표 중 개인에게 직접 할당된 KPI 목록을 조회하고 관리할 수 있는 대시보드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7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97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년도 드롭다운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개인 KPI 리스트 테이블/카드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KPI 성과 지표명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목표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달성률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비중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5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및 초기 팀 목표 조회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년도 선택 변경 및 팀 목표 데이터 갱신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개인 할당 목표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KPI 상세 내용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4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정보 수정 불가: 팀원은 이 화면에서 표시되는 KPI의 '목표', '달성률', '비중' 및 '매핑된 팀원명'과 같은 데이터를 직접 수정할 수 없음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9" name="Google Shape;119;g36b71917271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6b71917271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397430"/>
            <a:ext cx="7072348" cy="400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b71917271_1_36"/>
          <p:cNvSpPr txBox="1">
            <a:spLocks noGrp="1"/>
          </p:cNvSpPr>
          <p:nvPr>
            <p:ph type="title"/>
          </p:nvPr>
        </p:nvSpPr>
        <p:spPr>
          <a:xfrm>
            <a:off x="238189" y="225426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개인 KPI 세부사항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27" name="Google Shape;127;g36b71917271_1_36"/>
          <p:cNvGraphicFramePr/>
          <p:nvPr/>
        </p:nvGraphicFramePr>
        <p:xfrm>
          <a:off x="239639" y="7927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8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KPI 세부사항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할당 KPI 상세 정보 조회 및 설명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성과측정지표'의 데이터 실시간으로 조회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UA-A-1119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개인 KPI 세부사항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팀원의 KPI 성과 목표 달성률을 실시간으로 모니터링할 수 있는 통합 관리 화면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4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4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개인별 KPI 카드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상세 정보 패널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목표 정의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성과 측정 지표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산출 Logic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평가 Scale 테이블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실행 방안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4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0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개별 팀원 카드 클릭 시 상세 정보 패널 확장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목표 정의부터 실행 방안까지 순차적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현재 달성 수준에 해당하는 평가 등급 하이라이트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다른 팀원 선택 시 패널 교체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실시간 달성률 및 평가 등급 자동 업데이트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4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9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KPI 세부사항은 사전에 정확히 정의되고 입력되어야 함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8" name="Google Shape;128;g36b71917271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6b71917271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50" y="2306407"/>
            <a:ext cx="7072348" cy="400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b71917271_1_42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팀장 분기별 성과 관리 대시보드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36" name="Google Shape;136;g36b71917271_1_42"/>
          <p:cNvGraphicFramePr/>
          <p:nvPr/>
        </p:nvGraphicFramePr>
        <p:xfrm>
          <a:off x="239639" y="8000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분기별 피드백 및 평가 조회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평가 대시보드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UA-A-1120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팀장 분기별 성과 관리 대시보드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특정 년도와 분기를 선택하여 해당 기간의 '분기별 피드백 레포트'를 조회하고 다운로드할 수 있는 화면, 이 화면을 통해 팀장은 팀원들의 분기별 성과에 대한 종합적인 피드백(AI 점수, AI 코멘트 등 포함)을 확인하고, 필요한 경우 이를 문서 형태로 보관하거나 공유할 수 있음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60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조회 및 액션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년도 선택 드롭다운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평가 선택 드롭다운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다운로드 버튼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레포트 표시 영역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51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및 초기 레포트 조회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년도/분기 선택 변경 및 레포트 데이터 갱신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레포트 내용 확인 및 화면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PDF 다운로드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3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분기별 피드백 레포트는 해당 분기 마감 및 평가 완료 후에만 조회 가능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7" name="Google Shape;137;g36b71917271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6b71917271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65" y="2748725"/>
            <a:ext cx="6553610" cy="37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b71917271_1_48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최종 평가 결과 저장 대시보드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5" name="Google Shape;145;g36b71917271_1_48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연말 최종 평가 결과 조회 및 관리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조회 및 보고서 다운로드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 평가 결과 저장 대시보드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특정 년도를 선택하여 해당 연도의 '최종 평가 레포트'를 조회하고, '팀원 의견 요약' 등 관련 정보를 확인하며 다운로드할 수 있는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이헤수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17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84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매인 콘텐츠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조회 조건 선택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레포트 유형 선택 (선택된 년도에 따라 동적으로 변경)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다운로드 버튼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레포트 표시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1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84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및 초기 레포트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년도 선택 변경 및 레포트 데이터 갱신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레포트 유형 선택 및 내용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선택된 년도에 해당하는 데이터를 조조회하여 화면에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년도 별 레포트와 팀원 의견 요약 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PDF 다운로드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89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평가 레포트는 연간 평가 프로세스 완료 및 최종 확정 전에도 조회 가능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6" name="Google Shape;146;g36b71917271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6b71917271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335475"/>
            <a:ext cx="7072348" cy="400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b71917271_1_54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 통합 평가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54" name="Google Shape;154;g36b71917271_1_54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팀원별 최종 평가 확정 및 팀 통합 평가 진행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평가 진행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UA-A-1122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최종평가 프로세스 과정 - 팀 통합 평가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연말 최종 평가 프로세스 중 '팀 통합 평가'를 진행하는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4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8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팀원 리스트 영역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 통합 평가 영역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다운로드 버튼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4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97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및 팀원 평가 현황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팀원 평가 완료 확인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팀 통합 평가 레포트 검토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팀 통합 평가 확정 (선택 사항) : 검토 후 필요한 경우, 팀장이 팀 통합 평가를 확정하는 별도의 액션을 수행할 수 있음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레포트 다운로드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4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78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표시되는 팀 통합 평가는 최종 확정되기 전의 '중간 아웃풋'일 수 있으므로, 필요 시 팀장이 AI 코멘트를 수정할 수 있는 단계와 연계되어야 함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55" name="Google Shape;155;g36b71917271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6b71917271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401125"/>
            <a:ext cx="7072348" cy="40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b71917271_1_60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팀장의 팀원 평가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63" name="Google Shape;163;g36b71917271_1_60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팀장의 팀원 평가</a:t>
                      </a:r>
                      <a:b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점수 수정 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평가 입력 및 수정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제출 후 수정 불가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UA-A-1123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팀장의 팀원 평가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연말 최종 평가 프로세스 중 특정 팀원의 최종 평가를 진행하는 화면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6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팀원 리스트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선택된 팀원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평가 완료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개별 팀원 평가 입력/수정 영역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점수 확정 섹션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최종 평가 코멘트 섹션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5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0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및 팀원 선택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팀원 평가 내용 검토 및 수정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평가 입시 또는 최종 제출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팀장이 현재까지 입력한 내용을 저장하고자 할 경우 평가 저장하기 버튼 클릭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-팀장이 해당 팀원에 대한 평가를 최종적으로 확정하고 제출하고자 할 경우 최종 제출 버튼을 클릭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다른 팀원 평가로 이동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5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9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표시되는 '최종 평가 코멘트'는 AI 초안이며, 팀장이 최종본으로 수정하여 제출해야 함 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4" name="Google Shape;164;g36b71917271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6b71917271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47755"/>
            <a:ext cx="7072348" cy="400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b71917271_1_113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홈 화면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72" name="Google Shape;172;g36b71917271_1_113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팀원용 홈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UA-A-1125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홈 화면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개인을 위한 홈 대시보드로, 자신의 업무 현황, 성과 지표, 피드백 및 개인 정보를 한눈에 파악할 수 있도록 구성되어 있음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7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97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소속 정보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팀원 리스트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금년 나의 Task &amp; 동료 정보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성과 평가 일정 리스트 &amp; 달력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일정 달력 버튼을 누를 시, 달력 제시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분기별 기여도 그래프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 최종 평가 그래프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49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팀원이 로그인 후 홈 화면으로 진입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Task 상세 정보 조회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과거 성과 지표 확인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7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93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 코멘트 /점수 가시성 : 이 화면에서는 AI 코멘트나 상세 평가 점수 수정 기능이 직접 제공되지 않으며, 주로 요약된 정보와 최종 확정 점수만 표시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3" name="Google Shape;173;g36b71917271_1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6b71917271_1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2316710"/>
            <a:ext cx="7075548" cy="400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b71917271_1_120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분기별 성과 관리 대시 보드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81" name="Google Shape;181;g36b71917271_1_120"/>
          <p:cNvGraphicFramePr/>
          <p:nvPr/>
        </p:nvGraphicFramePr>
        <p:xfrm>
          <a:off x="2396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분기별 개인 피드백 레포트 조회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피드백 조회 및 보고서 다운로드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과거 분기 레포트 간의 비교 분석 기능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UA-A-1126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분기별 성과 관리 대시 보드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개인이 특정 년도와 분기를 선택하여 자신의 '분기별 피드백 레포트'를 조회하고 다운로드할 수 있는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7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1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년도 선택 드롭다운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분기 선택 드롭 다운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다운로드 버튼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영역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80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및 초기 레포트 조회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년도/분기 선택 변경 및 레포트 데이터 갱신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선택된 년도 및 분기 값으로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레포트 내용 확인 및 화면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PDF 다운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3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정보 접근 제한: 팀원은 오직 자신의 분기별 피드백 레포트만 조회할 수 있으며, 다른 팀원의 레포트나 팀 전체의 분기별 성과 데이터는 조회할 수 없음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82" name="Google Shape;182;g36b71917271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6b71917271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2493200"/>
            <a:ext cx="6998446" cy="39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Google Shape;25;p2"/>
          <p:cNvGraphicFramePr/>
          <p:nvPr/>
        </p:nvGraphicFramePr>
        <p:xfrm>
          <a:off x="452437" y="13414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{9F3710FB-0492-4AB0-9888-0B84FB07C475}</a:tableStyleId>
              </a:tblPr>
              <a:tblGrid>
                <a:gridCol w="10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Cambria"/>
                        <a:buNone/>
                      </a:pPr>
                      <a:r>
                        <a:rPr lang="ko-KR" sz="12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버전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Cambria"/>
                        <a:buNone/>
                      </a:pPr>
                      <a:r>
                        <a:rPr lang="ko-KR" sz="12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제.개정일자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Cambria"/>
                        <a:buNone/>
                      </a:pPr>
                      <a:r>
                        <a:rPr lang="ko-KR" sz="12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제.개정 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Cambria"/>
                        <a:buNone/>
                      </a:pPr>
                      <a:r>
                        <a:rPr lang="ko-KR" sz="1200" b="1" i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1.0</a:t>
                      </a: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 b="0" u="none" strike="noStrike" cap="none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</a:t>
                      </a: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25-06-14</a:t>
                      </a: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내용 초안 작성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이혜수</a:t>
                      </a:r>
                      <a:endParaRPr sz="1000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1.1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2025-07-04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초안 검토 및 내용 보완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Cambria"/>
                        <a:buNone/>
                      </a:pPr>
                      <a:r>
                        <a:rPr lang="ko-KR" sz="1000">
                          <a:solidFill>
                            <a:srgbClr val="262626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조은정</a:t>
                      </a:r>
                      <a:endParaRPr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mbria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mbria"/>
                        <a:buNone/>
                      </a:pP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mbria"/>
                        <a:buNone/>
                      </a:pP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mbria"/>
                        <a:buNone/>
                      </a:pP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mbria"/>
                        <a:buNone/>
                      </a:pPr>
                      <a:endParaRPr sz="1000" b="0" u="none" strike="noStrike" cap="none">
                        <a:solidFill>
                          <a:srgbClr val="262626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5802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" name="Google Shape;26;p2"/>
          <p:cNvSpPr txBox="1"/>
          <p:nvPr/>
        </p:nvSpPr>
        <p:spPr>
          <a:xfrm>
            <a:off x="460375" y="521310"/>
            <a:ext cx="7337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제.개정 이력</a:t>
            </a:r>
            <a:endParaRPr/>
          </a:p>
        </p:txBody>
      </p:sp>
      <p:pic>
        <p:nvPicPr>
          <p:cNvPr id="27" name="Google Shape;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b71917271_1_132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최종 평가 결과 대시보드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90" name="Google Shape;190;g36b71917271_1_132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최종 평가 레포트 조회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최종 평가 조회 및 이력 관리 대시보드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과거 평가 기록 간의 비교 분석 기능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UA-A-1128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 평가 결과 대시보드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개인이 특정 년도를 선택하여 자신의 '최종 평가 레포트'를 조회하고 다운로드할 수 있는 대시보드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9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년도 선택 드롭다운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레포트 영역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챗봇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2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로드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년도 선택 변경 및 레포트 데이터 갱신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레포트 PDF 다운로드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챗봇 기능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챗봇 인터페이스가 활성화 되면 팀원이 질문을 입력하거나, 이의제기 같은 특정 기능 선택 가능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3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0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이의제기 기간 제한: 챗봇을 통한 이의제기 기능은 특정 기간(예: 10월 ~ 11월 최종 평가 프로세스 중 이의제기 기간)에만 활성화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1" name="Google Shape;191;g36b71917271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6b71917271_1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2343915"/>
            <a:ext cx="7072348" cy="40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b71917271_1_138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피드백 시기 챗봇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99" name="Google Shape;199;g36b71917271_1_138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시기 챗봇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시기 챗봇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대화형 피드백/이의제기 시작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챗봇 유형 선택 버튼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UA-A-1129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피드백 시기 챗봇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팀원용 '최종 평가 레포트' 대시보드에서 챗봇 기능이 활성화된 상태를 보여줌 , 챗봇은 평가 기간에 맞춰 피드백에 대한 질문이나 팀장에게 이야기할 수 있는 옵션 등을 제공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0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활성화된 챗봇 인터페이스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챗봇 메뉴 / 옵션 버튼 : Skoro bot에게 물어보기, 팀장님께 이야기 하기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19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및 챗봇 활성화 대기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챗봇 대화창 열기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챗봇 대화창이 화면 우측에 오버레이 형태로 열림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챗봇과 대화 진행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챗봇 대화 종료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36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익명성/비익명성 관리: '감쓰통' 기능은 익명성을 보장할 수 있지만, '이의제기'나 '팀장에게 이야기하기'는 팀원의 신원이 포함될 수 있으므로, 기능별로 익명성 처리 방식이 명확히 정의되어야 함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00" name="Google Shape;200;g36b71917271_1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6b71917271_1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2376291"/>
            <a:ext cx="7072348" cy="400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b71917271_1_144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스크로 봇과 대화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08" name="Google Shape;208;g36b71917271_1_144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시기 챗봇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Skroro 봇에게 물어보기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대화형 질의응답 및 감정 표현 처리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챗봇 기능 개선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UA-A-1130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 평가 결과 대시보드 - 피드백 시기 챗봇 - 스코로 봇과 대화.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팀원용 '최종 평가 레포트' 대시보드에서 챗봇 기능이 활성화된 상태 중, 특히 '스코로 봇'과의 직접적인 질의응답이 이루어지는 모습을 보여줌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0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활성화된 챗봇 인터페이스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챗봇 대화창 열기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Skoro 봇에게 물어보기 옵션 선택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질문/의견 입력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챗봇의 답변 및 추가 대화 유도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0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이의제기 시기가 아닐 경우, 현재 챗봇처럼 ‘팀장님과 대화' 기능 제공하지 않음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09" name="Google Shape;209;g36b71917271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6b71917271_1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25" y="2591100"/>
            <a:ext cx="6816174" cy="38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b71917271_1_150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팀장님께 이야기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17" name="Google Shape;217;g36b71917271_1_150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9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시기 챗봇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팀장님께 이야기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대화형 의견 전달 및 이의제기 접수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 평가 결과 대시보드 - 피드백 시기 챗봇 - 팀장님께 이야기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화면은 팀원용 '최종 평가 레포트' 대시보드에서 챗봇 기능이 활성화된 상태이며, 특히 '팀장님께 이야기하기' 기능을 통해 팀원이 자신의 의견을 팀장에게 전달하는 과정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8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대화 이력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팀원과 챗봇의 대화 내용이 시계열 순의로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86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및 챗봇 대화창 열기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팀장님께 이야기하기 옵션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팀원의 의견/이의제기 내용 입력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챗봇의 응답 및 대화 진행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대화 내용 요약 및 팀장에게 전달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 챗봇 대화 종료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19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챗봇의 이해력 및 중재: 챗봇은 팀원의 감정적인 표현이나 복잡한 문맥을 이해하고 적절히 대응할 수 있어야 합니다. 또한, 팀원의 의견을 팀장에게 전달하는 과정에서 중립성을 유지하며, 필요한 정보를 정확히 요약할 수 있어야 함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18" name="Google Shape;218;g36b71917271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6b71917271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75" y="2511000"/>
            <a:ext cx="6974080" cy="39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b71917271_1_156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요약하기 버튼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26" name="Google Shape;226;g36b71917271_1_156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피드백 시기 챗봇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요약하기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대화 요약 및 컨텍스트 제공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요약하기 기능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최종 평가 결과 대시보드 - 피드백 시기 챗봇 - 요약하기 버튼.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화면은 팀원용 '최종 평가 레포트' 대시보드에서 챗봇 기능이 활성화된 상태이며, 특히 챗봇과의 대화 중 '요약하기' 버튼을 클릭했을 때의 상황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6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2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활성화된 챗봇 인터페이스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요약하기 옵션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58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대화 내용 요약 요청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챗봇은 현재까지의 대화 이력을 기반으로 핵심 내용을 추출하고 요약 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레포트 내용과 요약된 대화 동시 확인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62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요약의 정확성: 챗봇의 '요약하기' 기능은 대화 내용을 정확하게 파악하고 핵심 정보를 누락 없이 요약할 수 있는 AI 성능이 요구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7" name="Google Shape;227;g36b71917271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6b71917271_1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75" y="2503123"/>
            <a:ext cx="6982748" cy="39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b71917271_1_162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협업 방식 선택 리스트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35" name="Google Shape;235;g36b71917271_1_162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8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동료 평가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협업 방식 선택 리스트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다단계 입력 기반 평가 - 관계 정의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다음으로 버튼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UA-A-1133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동료 평가 프로세스 - 협업 방식 선택 리스트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동료를 선택한 후, 그 동료와 어떤 방식으로 협업했는지 정의하는 첫 번째 단계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4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1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팀원 리스트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팀원 정보 패널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동료 평가 입력 영역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협업 방식 선택 라디오 버튼 리스트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4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38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및 평가 대상 팀원 선택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협업 방식 선택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다음 단계로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4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78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동료 매핑 필수: 평가 대상 동료 리스트는 AI가 사전에 매핑하여 제공해야 함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6" name="Google Shape;236;g36b71917271_1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6b71917271_1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69766"/>
            <a:ext cx="7072348" cy="400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71917271_1_192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동료 평가 키워드 선택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44" name="Google Shape;244;g36b71917271_1_192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동료 평가 </a:t>
                      </a:r>
                      <a:endParaRPr sz="11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동료 평가 키워드 입력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다단계 입력 기반 평가 - 특성 선택 및 커스터마이징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커스텀 키워드 기능 추가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동료 평가 프로세스 - 키워드 선택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동료 평가 프로세스의 두 번째 단계로, 팀원이 평가 대상 동료에 어울리는 '키워드'를 선택하는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1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17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평가 단계 인디케이터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기본 제공 키워드 목록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커스텀마이징 키워드 입력 필드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평가 저장하기 버튼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1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32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기본 키워드 선택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커스텀 키워드 추가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선택된 키워드 삭제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평가 저장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 다음으로 이동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1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17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커스텀 키워드 제한: 커스텀 키워드는 개수(최대 5개) 및 글자 수(20자) 제한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45" name="Google Shape;245;g36b71917271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6b71917271_1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372707"/>
            <a:ext cx="7074749" cy="400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b71917271_1_204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관리자 - 홈 화면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53" name="Google Shape;253;g36b71917271_1_204"/>
          <p:cNvGraphicFramePr/>
          <p:nvPr/>
        </p:nvGraphicFramePr>
        <p:xfrm>
          <a:off x="239639" y="6856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홈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 대시보드 및 진행 상황 모니터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프로세스바 개선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UA-A-1135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실제 구현한 홈 화면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관리자가 현재 진행 중인 평가 프로세스의 전반적인 현황을 실시간으로 모니터링하고 관리할 수 있는 대시보드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2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평가 시기 관리 섹션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평가 진행 현황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평가 일정 미리보기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1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99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KPI 관리 상태 확인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평가 진행 현황 모니터링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생성 진행 모니터링 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평가 시기 관리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1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43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권한 제한: 관리자만 접근 및 수정 권한을 가짐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4" name="Google Shape;254;g36b71917271_1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6b71917271_1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29673"/>
            <a:ext cx="7072251" cy="40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d1d5bcc40_0_26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성과평가 로직 관리 화면 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62" name="Google Shape;262;g36d1d5bcc40_0_26"/>
          <p:cNvGraphicFramePr/>
          <p:nvPr/>
        </p:nvGraphicFramePr>
        <p:xfrm>
          <a:off x="239639" y="887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로직 관리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정성평가 로직 관리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폼에 대한 UI/UX 개선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UA-A-1136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성과평가 로직 관리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2025-07-04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관리자가 정성평가 로직을 확인하고, 수정할 수 있는 페이지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조은정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97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7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정성평가 로직 입력 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정성평가 로직수정 버튼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5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화면 진입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기존 정성평가 로직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평가 로직을 수정 시, 수정하기 버튼 활성화</a:t>
                      </a:r>
                      <a:b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버튼을 누를 시, 평가 로직 수정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39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권한 제한: 관리자만 접근 및 수정 권한을 가짐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63" name="Google Shape;263;g36d1d5bcc4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6d1d5bcc40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2275487"/>
            <a:ext cx="7075451" cy="400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/>
          <p:nvPr/>
        </p:nvSpPr>
        <p:spPr>
          <a:xfrm>
            <a:off x="1" y="1520825"/>
            <a:ext cx="9906000" cy="49323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3950" tIns="41975" rIns="83950" bIns="41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71" name="Google Shape;271;p8"/>
          <p:cNvGrpSpPr/>
          <p:nvPr/>
        </p:nvGrpSpPr>
        <p:grpSpPr>
          <a:xfrm flipH="1">
            <a:off x="1" y="1520825"/>
            <a:ext cx="9906000" cy="71437"/>
            <a:chOff x="-40" y="576329"/>
            <a:chExt cx="9904453" cy="71609"/>
          </a:xfrm>
        </p:grpSpPr>
        <p:sp>
          <p:nvSpPr>
            <p:cNvPr id="272" name="Google Shape;272;p8"/>
            <p:cNvSpPr/>
            <p:nvPr/>
          </p:nvSpPr>
          <p:spPr>
            <a:xfrm>
              <a:off x="-40" y="576329"/>
              <a:ext cx="3599888" cy="7160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423663" y="576329"/>
              <a:ext cx="6480750" cy="71609"/>
            </a:xfrm>
            <a:prstGeom prst="rect">
              <a:avLst/>
            </a:prstGeom>
            <a:solidFill>
              <a:srgbClr val="E31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64940" y="576329"/>
              <a:ext cx="392052" cy="71609"/>
            </a:xfrm>
            <a:prstGeom prst="parallelogram">
              <a:avLst>
                <a:gd name="adj" fmla="val 10768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275" name="Google Shape;275;p8"/>
          <p:cNvSpPr/>
          <p:nvPr/>
        </p:nvSpPr>
        <p:spPr>
          <a:xfrm>
            <a:off x="658299" y="3140968"/>
            <a:ext cx="8589404" cy="105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End of Document</a:t>
            </a:r>
            <a:endParaRPr sz="5400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1" y="1520825"/>
            <a:ext cx="9906000" cy="49323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83950" tIns="41975" rIns="83950" bIns="41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Gulim"/>
              <a:buNone/>
            </a:pPr>
            <a:endParaRPr sz="10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55463" y="1071411"/>
            <a:ext cx="8998100" cy="29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Contents</a:t>
            </a: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 flipH="1">
            <a:off x="1" y="1520825"/>
            <a:ext cx="9906000" cy="71437"/>
            <a:chOff x="-40" y="576329"/>
            <a:chExt cx="9904453" cy="71609"/>
          </a:xfrm>
        </p:grpSpPr>
        <p:sp>
          <p:nvSpPr>
            <p:cNvPr id="35" name="Google Shape;35;p3"/>
            <p:cNvSpPr/>
            <p:nvPr/>
          </p:nvSpPr>
          <p:spPr>
            <a:xfrm>
              <a:off x="-40" y="576329"/>
              <a:ext cx="3599888" cy="7160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ulim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23663" y="576329"/>
              <a:ext cx="6480750" cy="71609"/>
            </a:xfrm>
            <a:prstGeom prst="rect">
              <a:avLst/>
            </a:prstGeom>
            <a:solidFill>
              <a:srgbClr val="E319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ulim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164940" y="576329"/>
              <a:ext cx="392052" cy="71609"/>
            </a:xfrm>
            <a:prstGeom prst="parallelogram">
              <a:avLst>
                <a:gd name="adj" fmla="val 10768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ulim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8" name="Google Shape;38;p3"/>
          <p:cNvSpPr txBox="1"/>
          <p:nvPr/>
        </p:nvSpPr>
        <p:spPr>
          <a:xfrm>
            <a:off x="720312" y="1772816"/>
            <a:ext cx="4320000" cy="209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0000" bIns="90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60"/>
              <a:buFont typeface="Cambria"/>
              <a:buNone/>
            </a:pPr>
            <a:r>
              <a:rPr lang="ko-KR" sz="17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1. 업무Level1</a:t>
            </a:r>
            <a:endParaRPr sz="1700" b="1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78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mbria"/>
              <a:buNone/>
            </a:pPr>
            <a:r>
              <a:rPr lang="ko-KR" sz="15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1.1  업무Level2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60"/>
              <a:buFont typeface="Cambria"/>
              <a:buNone/>
            </a:pPr>
            <a:r>
              <a:rPr lang="ko-KR" sz="17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2. 업무Level1</a:t>
            </a:r>
            <a:endParaRPr sz="1700" b="1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78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mbria"/>
              <a:buNone/>
            </a:pPr>
            <a:r>
              <a:rPr lang="ko-KR" sz="15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2.1  업무Level2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360"/>
              <a:buFont typeface="Cambria"/>
              <a:buNone/>
            </a:pPr>
            <a:r>
              <a:rPr lang="ko-KR" sz="1700" b="1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3. 업무Level1</a:t>
            </a:r>
            <a:endParaRPr sz="1700" b="1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78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mbria"/>
              <a:buNone/>
            </a:pPr>
            <a:r>
              <a:rPr lang="ko-KR" sz="1500" b="0" i="0" u="none" strike="noStrike" cap="none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3.1  업무Level2</a:t>
            </a:r>
            <a:endParaRPr sz="1500" b="0" i="0" u="none" strike="noStrike" cap="none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" name="Google Shape;39;p3" descr="C:\Users\07824\Desktop\작업중\SK로고\첨부2 합병회사 CI\SK주식회사_C&amp;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463" y="485422"/>
            <a:ext cx="969145" cy="49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 txBox="1">
            <a:spLocks noGrp="1"/>
          </p:cNvSpPr>
          <p:nvPr>
            <p:ph type="title"/>
          </p:nvPr>
        </p:nvSpPr>
        <p:spPr>
          <a:xfrm>
            <a:off x="239740" y="217351"/>
            <a:ext cx="9429783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작성 가이드: UI정의서</a:t>
            </a:r>
            <a:endParaRPr/>
          </a:p>
        </p:txBody>
      </p:sp>
      <p:graphicFrame>
        <p:nvGraphicFramePr>
          <p:cNvPr id="282" name="Google Shape;282;p5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5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No.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45725" marB="45725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항목명</a:t>
                      </a:r>
                      <a:endParaRPr/>
                    </a:p>
                  </a:txBody>
                  <a:tcPr marL="36000" marR="36000" marT="45725" marB="45725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 설명</a:t>
                      </a:r>
                      <a:endParaRPr/>
                    </a:p>
                  </a:txBody>
                  <a:tcPr marL="36000" marR="36000" marT="45725" marB="45725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방법</a:t>
                      </a:r>
                      <a:endParaRPr/>
                    </a:p>
                  </a:txBody>
                  <a:tcPr marL="36000" marR="36000" marT="45725" marB="45725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필수여부(Y)</a:t>
                      </a:r>
                      <a:endParaRPr sz="1100" b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어플리케이션명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어플리케이션명을 기입한다. (예 : 수신, 여신 등)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단위 어플리케이션명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차세대 단위 어플리케이션 상세분류의 Level1명 기입 (예: 예금, 신탁, 상담신청, 심사승인 상품정보 등)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화면(보고서) ID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레이아웃의 ID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 명명 규칙은 프로젝트 내부에서 정하여 작성</a:t>
                      </a:r>
                      <a:b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예) {App코드(3)}-{업무L1코드(2)}-{일련번호(3)}-{유형코드(1)}-{유형일련번호(1)}</a:t>
                      </a:r>
                      <a:b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일련번호: 001 ~ ZZZ</a:t>
                      </a:r>
                      <a:b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유형코드: M(메인), P(팝업), S(서브 ← 타 화면에서 재활용)</a:t>
                      </a:r>
                      <a:b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유형일련번호: '0'(메인), '1~9, A~Z'(메인 외 상세 내용 구분을 위한 일련번호)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화면(보고서) 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화면(보고서) 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 또는 보고서명 기입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역할 및 기능 설명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화면의 역할 및 기능을 사용 목적 중심으로 간략히 기술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화면의 유형 구분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 : 단독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Popup : 추가정보 제공을 위해 별도로 활성화 되는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Sub : Main화면에 속한 정보제공 객체로 다른창에도 불러 사용할 수 있는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Rerport : 리포트 화면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To-Be 화면 개선 방향성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As-Is 시스템 화면 대비 To-Be 시스템 화면의 개선 방향 선택 (</a:t>
                      </a:r>
                      <a:r>
                        <a:rPr lang="ko-KR" sz="1000" b="1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신규, 개선</a:t>
                      </a: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작성일자(yyyy-mm-dd) 기입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작성자명 기입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화면 레이아웃을 작성하여 삽입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Noto Sans Symbols"/>
                        <a:buChar char="✔"/>
                      </a:pPr>
                      <a: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주1) 개선유형별로 특성을 반영하여 작성</a:t>
                      </a:r>
                      <a:b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- 신규: 화면 개발 툴, PPT를 이용하여 화면 작성 후 캡처</a:t>
                      </a:r>
                      <a:b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- 개선: 기존 화면 변경 정도에 따라 기존 화면을 캡처하여 편집 하거나,</a:t>
                      </a:r>
                      <a:b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To-Be 화면 개발 툴, PPT를 이용하여 신규로 작성</a:t>
                      </a:r>
                      <a:endParaRPr sz="1000" b="0" i="0" u="none" strike="noStrike" cap="none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000"/>
                        <a:buFont typeface="Noto Sans Symbols"/>
                        <a:buChar char="✔"/>
                      </a:pPr>
                      <a:r>
                        <a:rPr lang="ko-KR" sz="1000" b="0" i="0" u="none" strike="noStrike" cap="none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주2) UI 설계를 위한 화면 주요 항목 및 처리 기능 도출에 중점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레이아웃의 주요 구성 특징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레이아웃의 주요 구성 및 특징을 기술</a:t>
                      </a:r>
                      <a:b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1" i="0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예1) 조회 화면: 조회 조건 입력부와 결과 출력부로 구분</a:t>
                      </a:r>
                      <a:br>
                        <a:rPr lang="ko-KR" sz="1000" b="1" i="0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000" b="1" i="0" u="none" strike="noStrike" cap="none">
                          <a:solidFill>
                            <a:srgbClr val="0070C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예2) 입력 화면: 입력 항목의 분류(영역)별로 구분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화면이 제공하는 주요 업무 기능 처리절차 기술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/>
                    </a:p>
                  </a:txBody>
                  <a:tcPr marL="72000" marR="72000" marT="36000" marB="36000" anchor="ctr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화면 Validation을 위한 제약사항 기술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</a:t>
                      </a:r>
                      <a:endParaRPr/>
                    </a:p>
                  </a:txBody>
                  <a:tcPr marL="72000" marR="72000" marT="36000" marB="36000" anchor="ctr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283" name="Google Shape;28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[작성예시] UI정의서(기업여신원리금회수-개별)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290" name="Google Shape;290;p6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여신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상환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LNN01002M0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기업여신원리금회수(개별)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2021-04-06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원리금회수 화면을 통합하고 원리금 회수 처리뿐 아니라 기한전상환에 대한 처리를 수행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홍길동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원리금회수를 위한 승인 및  계좌내역, 수납내역 등이 조회되고 수납금액, 기한전상환금액을 입력할 수 있도록 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2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2562" marR="0" lvl="0" indent="-18256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계좌번호 입력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82562" marR="0" lvl="0" indent="-18256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수납금액 또는 기한전상환금액을 입력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82562" marR="0" lvl="0" indent="-18256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이자계산내역을 확인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82562" marR="0" lvl="0" indent="-182562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처리요청 및 결과 확인</a:t>
                      </a:r>
                      <a:endParaRPr/>
                    </a:p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2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20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제약사항이 있는 경우 기술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684" y="1884596"/>
            <a:ext cx="5973102" cy="451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/>
          <p:nvPr/>
        </p:nvSpPr>
        <p:spPr>
          <a:xfrm rot="-1778782">
            <a:off x="5045418" y="3819667"/>
            <a:ext cx="2163975" cy="487048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Sample</a:t>
            </a:r>
            <a:endParaRPr sz="2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723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로그인 페이지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46" name="Google Shape;46;p4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오류 메시지 명확화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UA-A-1111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페이지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사용자가 시스템을 이용하기 위해 필수적으로 통과해야 하는 인증 화면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5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1) 사원 번호 입력 필드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2) 비밀번호 입력 필드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3) 로그인 버튼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4) 오류 메세지 영역 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53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입력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유효성 검사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인증 요청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결과 처리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세션/토큰 발급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3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인증 필수: 유효한 사원 번호와 비밀번호를 입력해야만 시스템에 접근 가능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" name="Google Shape;4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0" y="2229550"/>
            <a:ext cx="7072348" cy="400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6b71917271_1_73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홈화면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55" name="Google Shape;55;g36b71917271_1_73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5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팀장용 홈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신규,개선, 통합 등 현재 상황에 따라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UA-A-1112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팀장= 홈 화면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팀의 주요 구성원 정보, 진행 중인 Task , 성과 평가 일정, 팀 평가 현황, 최종 평가 달성률 등 핵심 관리 지표를 한눈에 확인할 수 있도록 설계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36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팀원 리스트 (프로필)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팀 Task 카드 (목표/담당자/비중)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성과 평가 달력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분기별 평가 프로세스 바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최종 평가 그래프 (평균 달성률)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6) 나의 정보 ( 프로필, 직위, 이메일 등)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9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67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로그인 후 홈으로 이동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API 로 팀원/Task/일정/ 평가 데이터 호출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각 카드, 달력, 그래프에 데이터 표시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카드/그래프 클릭 시 상세 화면 이동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실시간 데이터 갱신 및 상태 유지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32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달력 평가 시즌 표시: 달력에 표시되는 '평가 시즌' 및 '피드백 나오는 날'은 관리자 화면(</a:t>
                      </a:r>
                      <a:r>
                        <a:rPr lang="ko-KR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S_ADM_001</a:t>
                      </a: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)에서 설정된 시기 정보를 정확히 반영해야 함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6" name="Google Shape;56;g36b71917271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36b71917271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382013"/>
            <a:ext cx="7072348" cy="40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b71917271_1_0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리스트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64" name="Google Shape;64;g36b71917271_1_0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9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팀원별 평가 상태 확인 및 상세 리포트 조회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대시보드형 리스트 화면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표/리스트 방식에서 카드형 UI로 전환 </a:t>
                      </a:r>
                      <a:endParaRPr sz="1100" b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UA-A-1113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팀원 관리 화면 - 리스트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팀원별 최종 기여도 , 최종 점수, 평가 등급을 확인할 수 있으며, 상세 리포트 확인 및 추가 관리 작업 진행할 수 있음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65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상단 필터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2)팀원 카드 리스트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페이징/스크롤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상단 우측 사용자 정보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23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팀 관리 화면 메뉴 클릭 시 화면 진입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API 호출로 해당 연도, 평가별 팀원 리스트/ 성과 데이터 로드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조건 필터링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연도/평가 선택 시 : 선택 조건에 맞는 데이터 재호출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레포트 보기 버튼 클릭 시 해당 팀원의 상세 평가 레포트 페이지로 이동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8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3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레포트 보기 권한: '레포트 보기' 버튼은 해당 팀원의 상세 평가 레포트로 이동하는 기능으로, 팀장에게만 허용되어야 함 </a:t>
                      </a:r>
                      <a:endParaRPr sz="11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5" name="Google Shape;65;g36b7191727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6b7191727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403288"/>
            <a:ext cx="7072348" cy="40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b71917271_1_6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팀원 개별 페이지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73" name="Google Shape;73;g36b71917271_1_6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2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팀원별 기여도 및 최종 평가 레포트 열람 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정보 조회 및 보고서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pdf 다운로드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팀원 관리 화면 - 팀원 개별 페이지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팀원 리스트에서 직접 레포트 보기를 클릭한 후 팀원별 최종 평가 내역, 상세 피드백, 개선 포인트를 즉시 열람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75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3000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상단 연도/평가 선택 필터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이름 검색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팀원 카드 리스트: 프로필, 이름/역할, 기여도 Progress, 최종 점수, `레포트 보기`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로그인 사용자 정보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00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메뉴 진입 → 팀원 리스트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연도/평가 기준 데이터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이름 검색으로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`레포트 보기` 클릭 → 팀원별 평가 리포트 상세 열람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29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출처 및 정확성: 표시되는 '기본 정보', '팀 업무 목표 및 개인 기여도'의 모든 데이터는 해당 팀원의 실제 업무 로그, KPI 매핑, 그리고 평가 결과를 정확히 반영해야 합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4" name="Google Shape;74;g36b71917271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6b71917271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382015"/>
            <a:ext cx="7072348" cy="40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b71917271_1_12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 KPI 리스트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82" name="Google Shape;82;g36b71917271_1_12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6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KPI 달성률 및 가중치 모니터링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목표 목록 관리 및 현황 대시보드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KPI 펼쳐보기 기능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UA-A-1115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KPI 대시보드 - 팀 KPI 리스트.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2025-06-14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팀장이 팀 KPI를 연도별로 확인하고, 현재 달성률과 목표 대비 상황을 실시간으로 관리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0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67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연도 선택 드롭다운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KPI 성과 지표 리스트: 지표명, 목표, 달성률 Progress, 비중(%)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 상세: 목표, 평가 기준, 등급 테이블 (드릴다운)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상단 버튼: 팀 KPI 확인하기, 개인 KPI 펼쳐보기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로그인 사용자 정보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32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`팀 목표` 메뉴 진입 → KPI 리스트 로드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연도 선택 → 데이터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KPI별 목표/달성률/비중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KPI 상세 펼쳐서 목표·평가 기준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팀/개인 KPI 비교 뷰로 이동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0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1975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달성률 산출: '달성률'은 해당 KPI와 관련된 실제 업무 데이터 또는 목표 달성 현황을 기반으로 정확하게 산출되어야 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3" name="Google Shape;83;g36b7191727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6b71917271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45933"/>
            <a:ext cx="7072348" cy="400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b71917271_1_18"/>
          <p:cNvSpPr txBox="1">
            <a:spLocks noGrp="1"/>
          </p:cNvSpPr>
          <p:nvPr>
            <p:ph type="title"/>
          </p:nvPr>
        </p:nvSpPr>
        <p:spPr>
          <a:xfrm>
            <a:off x="239739" y="217351"/>
            <a:ext cx="9429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UI정의서(</a:t>
            </a:r>
            <a:r>
              <a:rPr lang="ko-KR" sz="2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팀 KPI 세부사항 확인</a:t>
            </a:r>
            <a:r>
              <a:rPr lang="ko-KR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1" name="Google Shape;91;g36b71917271_1_18"/>
          <p:cNvGraphicFramePr/>
          <p:nvPr/>
        </p:nvGraphicFramePr>
        <p:xfrm>
          <a:off x="239739" y="8001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{47DC5345-3420-4038-AF4C-5E186A438349}</a:tableStyleId>
              </a:tblPr>
              <a:tblGrid>
                <a:gridCol w="117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업무Level1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관리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업무Level2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팀원별 KPI 현황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상세 정보 조회 및 설명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개선유형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더보기 기능 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UA-A-1116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KPI 대시보드 - 팀 KPI 세부사항 확인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최종변경일자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2024-06-14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KPI Drill-down에서 KPI별 팀원별 담당 업무와 개별 달성률, 가중치를 확인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이혜수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50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레이아웃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9125">
                <a:tc rowSpan="5"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연도 선택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KPI 리스트: 지표명, 목표, 달성률, 비중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 상세: 목표, 평가 기준, 등급표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참여자 리스트: 팀원 이름/사진/역할, 담당 과업, 달성률, 가중치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처리절차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16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 `팀 목표` 진입 → KPI 리스트 로드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연도 선택 → KPI 불러오기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KPI 클릭 → 상세 Drill-down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4) 팀원별 KPI 참여 리스트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5) KPI 달성 현황 종합 검토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제약사항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83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7150">
                <a:tc gridSpan="6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화면에서 KPI 내용 직접 수정은 불가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33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2" name="Google Shape;92;g36b71917271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0" y="6500300"/>
            <a:ext cx="707201" cy="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6b71917271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50" y="2209663"/>
            <a:ext cx="7072348" cy="40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4407</Words>
  <Application>Microsoft Office PowerPoint</Application>
  <PresentationFormat>A4 용지(210x297mm)</PresentationFormat>
  <Paragraphs>952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Cambria</vt:lpstr>
      <vt:lpstr>Noto Sans Symbols</vt:lpstr>
      <vt:lpstr>Roboto Mono</vt:lpstr>
      <vt:lpstr>Malgun Gothic</vt:lpstr>
      <vt:lpstr>Arial</vt:lpstr>
      <vt:lpstr>Gulim</vt:lpstr>
      <vt:lpstr>Office 테마</vt:lpstr>
      <vt:lpstr>PowerPoint 프레젠테이션</vt:lpstr>
      <vt:lpstr>PowerPoint 프레젠테이션</vt:lpstr>
      <vt:lpstr>PowerPoint 프레젠테이션</vt:lpstr>
      <vt:lpstr>UI정의서(로그인 페이지)</vt:lpstr>
      <vt:lpstr>UI정의서(홈화면)</vt:lpstr>
      <vt:lpstr>UI정의서(리스트)</vt:lpstr>
      <vt:lpstr>UI정의서(팀원 개별 페이지)</vt:lpstr>
      <vt:lpstr>UI정의서(팀 KPI 리스트)</vt:lpstr>
      <vt:lpstr>UI정의서(팀 KPI 세부사항 확인)</vt:lpstr>
      <vt:lpstr>UI정의서(개인 KPI 리스트)</vt:lpstr>
      <vt:lpstr>UI정의서(개인 KPI 리스트와 KPI 설명)</vt:lpstr>
      <vt:lpstr>UI정의서(팀원용 KPI 대시보드)</vt:lpstr>
      <vt:lpstr>UI정의서(개인 KPI 세부사항)</vt:lpstr>
      <vt:lpstr>UI정의서(팀장 분기별 성과 관리 대시보드)</vt:lpstr>
      <vt:lpstr>UI정의서(최종 평가 결과 저장 대시보드)</vt:lpstr>
      <vt:lpstr>UI정의서(팀 통합 평가)</vt:lpstr>
      <vt:lpstr>UI정의서(팀장의 팀원 평가)</vt:lpstr>
      <vt:lpstr>UI정의서(홈 화면)</vt:lpstr>
      <vt:lpstr>UI정의서(분기별 성과 관리 대시 보드)</vt:lpstr>
      <vt:lpstr>UI정의서(최종 평가 결과 대시보드)</vt:lpstr>
      <vt:lpstr>UI정의서(피드백 시기 챗봇)</vt:lpstr>
      <vt:lpstr>UI정의서(스크로 봇과 대화)</vt:lpstr>
      <vt:lpstr>UI정의서(팀장님께 이야기)</vt:lpstr>
      <vt:lpstr>UI정의서(요약하기 버튼)</vt:lpstr>
      <vt:lpstr>UI정의서(협업 방식 선택 리스트)</vt:lpstr>
      <vt:lpstr>UI정의서(동료 평가 키워드 선택)</vt:lpstr>
      <vt:lpstr>UI정의서(관리자 - 홈 화면)</vt:lpstr>
      <vt:lpstr>UI정의서(성과평가 로직 관리 화면 )</vt:lpstr>
      <vt:lpstr>PowerPoint 프레젠테이션</vt:lpstr>
      <vt:lpstr>작성 가이드: UI정의서</vt:lpstr>
      <vt:lpstr>[작성예시] UI정의서(기업여신원리금회수-개별)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Jaehyun Kim</cp:lastModifiedBy>
  <cp:revision>1</cp:revision>
  <dcterms:modified xsi:type="dcterms:W3CDTF">2025-07-13T04:29:56Z</dcterms:modified>
</cp:coreProperties>
</file>